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5" r:id="rId5"/>
    <p:sldId id="266" r:id="rId6"/>
    <p:sldId id="263" r:id="rId7"/>
    <p:sldId id="267" r:id="rId8"/>
    <p:sldId id="264" r:id="rId9"/>
    <p:sldId id="258" r:id="rId10"/>
    <p:sldId id="259" r:id="rId11"/>
    <p:sldId id="260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8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699-3909-4D2C-8E55-099EDF51B043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A2F7-FEA8-4C2F-ACEA-D0D4A9B2B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699-3909-4D2C-8E55-099EDF51B043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A2F7-FEA8-4C2F-ACEA-D0D4A9B2B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699-3909-4D2C-8E55-099EDF51B043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A2F7-FEA8-4C2F-ACEA-D0D4A9B2B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699-3909-4D2C-8E55-099EDF51B043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A2F7-FEA8-4C2F-ACEA-D0D4A9B2B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699-3909-4D2C-8E55-099EDF51B043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A2F7-FEA8-4C2F-ACEA-D0D4A9B2B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699-3909-4D2C-8E55-099EDF51B043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A2F7-FEA8-4C2F-ACEA-D0D4A9B2B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699-3909-4D2C-8E55-099EDF51B043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A2F7-FEA8-4C2F-ACEA-D0D4A9B2B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699-3909-4D2C-8E55-099EDF51B043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A2F7-FEA8-4C2F-ACEA-D0D4A9B2B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699-3909-4D2C-8E55-099EDF51B043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A2F7-FEA8-4C2F-ACEA-D0D4A9B2B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699-3909-4D2C-8E55-099EDF51B043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A2F7-FEA8-4C2F-ACEA-D0D4A9B2B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699-3909-4D2C-8E55-099EDF51B043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F2A2F7-FEA8-4C2F-ACEA-D0D4A9B2BC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CF3699-3909-4D2C-8E55-099EDF51B043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F2A2F7-FEA8-4C2F-ACEA-D0D4A9B2BC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bertnation.com/the-colbert-report-videos/421159/november-12-2012/colbert-super-pac-shh----karl-rove---jon-stewar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jmedia.com/zombie/2010/11/11/the-top-ten-most-gerrymandered-congressional-districts-in-the-united-state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nn.com/2011/11/18/politics/gerrymanderi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bertnation.com/the-colbert-report-videos/421160/november-12-2012/colbert-super-pac-shh----secret-second-501c4---trevor-pott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tyeJ55o3El0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</a:p>
          <a:p>
            <a:r>
              <a:rPr lang="en-US" dirty="0" smtClean="0"/>
              <a:t>Section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Bill Becomes a Law: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both the House &amp; the Senate:</a:t>
            </a:r>
          </a:p>
          <a:p>
            <a:pPr lvl="1"/>
            <a:r>
              <a:rPr lang="en-US" dirty="0" smtClean="0"/>
              <a:t>A bill is introduced &amp; assigned to a committee</a:t>
            </a:r>
          </a:p>
          <a:p>
            <a:pPr lvl="1"/>
            <a:r>
              <a:rPr lang="en-US" dirty="0" smtClean="0"/>
              <a:t>The bill is assigned to a subcommittee &amp; then usually goes back to the main committee for approval</a:t>
            </a:r>
          </a:p>
          <a:p>
            <a:r>
              <a:rPr lang="en-US" dirty="0" smtClean="0"/>
              <a:t>After committee approval, House bills usually go to the Rules committee, where rules are set for debating the bill on the floor</a:t>
            </a:r>
          </a:p>
          <a:p>
            <a:pPr lvl="1"/>
            <a:r>
              <a:rPr lang="en-US" dirty="0" smtClean="0"/>
              <a:t>The bill then goes to the Committee of the Whole for further discussion &amp; revision</a:t>
            </a:r>
          </a:p>
          <a:p>
            <a:pPr lvl="1"/>
            <a:r>
              <a:rPr lang="en-US" dirty="0" smtClean="0"/>
              <a:t>Finally, the bill goes to the House floor for a highly restricted debate (amendments are offered &amp; the entire house votes on the bill)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Bill Becomes a Law: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Senate has no Rules Committee or Committee of a Whole</a:t>
            </a:r>
          </a:p>
          <a:p>
            <a:pPr lvl="1"/>
            <a:r>
              <a:rPr lang="en-US" dirty="0" smtClean="0"/>
              <a:t>Once a bill gets committee approval in the Senate, it goes right to the Senate floor for debate</a:t>
            </a:r>
          </a:p>
          <a:p>
            <a:pPr lvl="1"/>
            <a:r>
              <a:rPr lang="en-US" dirty="0" smtClean="0"/>
              <a:t>Debate in the Senate is almost completely unrestricted, anyone as long as they want</a:t>
            </a:r>
          </a:p>
          <a:p>
            <a:pPr lvl="2"/>
            <a:r>
              <a:rPr lang="en-US" dirty="0" smtClean="0"/>
              <a:t>It’s this that allows for a “filibuster” which is to talk until the opposition decides to change or abandon their position</a:t>
            </a:r>
          </a:p>
          <a:p>
            <a:pPr lvl="2"/>
            <a:r>
              <a:rPr lang="en-US" dirty="0" smtClean="0"/>
              <a:t>Can be stopped by a vote of cloture (requiring 60 votes)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Bill Becomes a Law: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bill then goes to a conference committee (if necessary) where both houses work out differences in the bills</a:t>
            </a:r>
          </a:p>
          <a:p>
            <a:r>
              <a:rPr lang="en-US" dirty="0" smtClean="0"/>
              <a:t>The compromise bill then goes back to the House &amp; Senate for a vote</a:t>
            </a:r>
          </a:p>
          <a:p>
            <a:r>
              <a:rPr lang="en-US" dirty="0" smtClean="0"/>
              <a:t>If it passes this, it goes to the President for approval or veto</a:t>
            </a:r>
          </a:p>
          <a:p>
            <a:pPr lvl="1"/>
            <a:r>
              <a:rPr lang="en-US" dirty="0" smtClean="0"/>
              <a:t>If vetoed, it can be overridden by a 2/3 vote of both houses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of Congress: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Most members of congress are middle-aged men (around 52-53 years old)</a:t>
            </a:r>
          </a:p>
          <a:p>
            <a:pPr lvl="1"/>
            <a:r>
              <a:rPr lang="en-US" dirty="0" smtClean="0"/>
              <a:t>Nearly half of them are lawyers</a:t>
            </a:r>
          </a:p>
          <a:p>
            <a:r>
              <a:rPr lang="en-US" dirty="0" smtClean="0"/>
              <a:t>Congressional pay is </a:t>
            </a:r>
            <a:r>
              <a:rPr lang="en-US" smtClean="0"/>
              <a:t>$174,000 </a:t>
            </a:r>
            <a:r>
              <a:rPr lang="en-US" dirty="0" smtClean="0"/>
              <a:t>per year</a:t>
            </a:r>
          </a:p>
          <a:p>
            <a:r>
              <a:rPr lang="en-US" dirty="0" smtClean="0"/>
              <a:t>Seniority important (how committee chairs are chosen-longest serving member</a:t>
            </a:r>
          </a:p>
        </p:txBody>
      </p:sp>
      <p:pic>
        <p:nvPicPr>
          <p:cNvPr id="5" name="Content Placeholder 4" descr="Bart_Stupak_official_109th_Congress_pho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8315" y="1920875"/>
            <a:ext cx="3578370" cy="44338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of Congress: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a congressperson votes can be influenced by</a:t>
            </a:r>
          </a:p>
          <a:p>
            <a:pPr lvl="1"/>
            <a:r>
              <a:rPr lang="en-US" dirty="0" smtClean="0"/>
              <a:t>Their constituents’ views</a:t>
            </a:r>
          </a:p>
          <a:p>
            <a:pPr lvl="1"/>
            <a:r>
              <a:rPr lang="en-US" dirty="0" smtClean="0"/>
              <a:t>Their party membership</a:t>
            </a:r>
          </a:p>
          <a:p>
            <a:pPr lvl="1"/>
            <a:r>
              <a:rPr lang="en-US" dirty="0" smtClean="0"/>
              <a:t>Their personal views</a:t>
            </a:r>
          </a:p>
          <a:p>
            <a:r>
              <a:rPr lang="en-US" dirty="0" smtClean="0"/>
              <a:t>Over 90% of incumbents are re-elected every election</a:t>
            </a:r>
          </a:p>
          <a:p>
            <a:pPr lvl="1"/>
            <a:r>
              <a:rPr lang="en-US" dirty="0" smtClean="0"/>
              <a:t>Ability to raise money</a:t>
            </a:r>
          </a:p>
          <a:p>
            <a:pPr lvl="1"/>
            <a:r>
              <a:rPr lang="en-US" dirty="0" smtClean="0"/>
              <a:t>People recognize their name</a:t>
            </a:r>
          </a:p>
          <a:p>
            <a:pPr lvl="1"/>
            <a:r>
              <a:rPr lang="en-US" dirty="0">
                <a:hlinkClick r:id="rId2"/>
              </a:rPr>
              <a:t>http://www.colbertnation.com/the-colbert-report-videos/421159/november-12-2012/colbert-super-pac-shh----karl-rove---</a:t>
            </a:r>
            <a:r>
              <a:rPr lang="en-US" dirty="0" smtClean="0">
                <a:hlinkClick r:id="rId2"/>
              </a:rPr>
              <a:t>jon-stewart</a:t>
            </a:r>
            <a:r>
              <a:rPr lang="en-US" dirty="0" smtClean="0"/>
              <a:t> Colbert PAC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3970623"/>
            <a:ext cx="304801" cy="31851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733800"/>
            <a:ext cx="3048000" cy="2971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2133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Gerrymandering</a:t>
            </a:r>
          </a:p>
          <a:p>
            <a:pPr lvl="2"/>
            <a:r>
              <a:rPr lang="en-US" dirty="0"/>
              <a:t>Deliberately drawing a congressional district to the advantage of one party or the other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3962400" y="34290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http://pjmedia.com/zombie/2010/11/11/the-top-ten-most-gerrymandered-congressional-districts-in-the-united-states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>
                <a:hlinkClick r:id="rId4"/>
              </a:rPr>
              <a:t>http</a:t>
            </a:r>
            <a:r>
              <a:rPr lang="en-US">
                <a:hlinkClick r:id="rId4"/>
              </a:rPr>
              <a:t>://</a:t>
            </a:r>
            <a:r>
              <a:rPr lang="en-US" smtClean="0">
                <a:hlinkClick r:id="rId4"/>
              </a:rPr>
              <a:t>www.cnn.com/2011/11/18/politics/gerrymandering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0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2" y="-80890"/>
            <a:ext cx="8746658" cy="6786490"/>
          </a:xfrm>
        </p:spPr>
      </p:pic>
    </p:spTree>
    <p:extLst>
      <p:ext uri="{BB962C8B-B14F-4D97-AF65-F5344CB8AC3E}">
        <p14:creationId xmlns:p14="http://schemas.microsoft.com/office/powerpoint/2010/main" val="24386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Staff: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Personal Staff</a:t>
            </a:r>
            <a:r>
              <a:rPr lang="en-US" dirty="0" smtClean="0"/>
              <a:t>:  Staff who work directly for a congressperson</a:t>
            </a:r>
          </a:p>
          <a:p>
            <a:r>
              <a:rPr lang="en-US" u="sng" dirty="0" smtClean="0"/>
              <a:t>Committee Staff</a:t>
            </a:r>
            <a:r>
              <a:rPr lang="en-US" dirty="0" smtClean="0"/>
              <a:t>:  Staff who work for a specific committee</a:t>
            </a:r>
          </a:p>
          <a:p>
            <a:r>
              <a:rPr lang="en-US" dirty="0" smtClean="0"/>
              <a:t>Huge increases in staffing, attributed to</a:t>
            </a:r>
          </a:p>
          <a:p>
            <a:pPr lvl="1"/>
            <a:r>
              <a:rPr lang="en-US" dirty="0" smtClean="0"/>
              <a:t>Growing complexity of lawmaking (ADA, environmental laws, trade agreements, etc.)</a:t>
            </a:r>
          </a:p>
          <a:p>
            <a:pPr lvl="1"/>
            <a:r>
              <a:rPr lang="en-US" dirty="0" smtClean="0"/>
              <a:t>Demands that are placed on lawmakers by constituents</a:t>
            </a:r>
          </a:p>
          <a:p>
            <a:pPr lvl="1"/>
            <a:r>
              <a:rPr lang="en-US" dirty="0" smtClean="0"/>
              <a:t>It helps them get re-elected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http://www.colbertnation.com/the-colbert-report-videos/421160/november-12-2012/colbert-super-pac-shh----secret-second-501c4---</a:t>
            </a:r>
            <a:r>
              <a:rPr lang="en-US" dirty="0" smtClean="0">
                <a:hlinkClick r:id="rId2"/>
              </a:rPr>
              <a:t>trevor-potter</a:t>
            </a:r>
            <a:endParaRPr lang="en-US" dirty="0" smtClean="0"/>
          </a:p>
          <a:p>
            <a:r>
              <a:rPr lang="en-US" dirty="0" smtClean="0"/>
              <a:t>Colbert keep the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Staff: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Administrative Assistants</a:t>
            </a:r>
            <a:r>
              <a:rPr lang="en-US" dirty="0" smtClean="0"/>
              <a:t>: Take care of the office, set appointments, answer phones, etc.</a:t>
            </a:r>
          </a:p>
          <a:p>
            <a:r>
              <a:rPr lang="en-US" u="sng" dirty="0" smtClean="0"/>
              <a:t>Legislative Assistants</a:t>
            </a:r>
            <a:r>
              <a:rPr lang="en-US" dirty="0" smtClean="0"/>
              <a:t>: Make sure the congressperson is up on current issues and is informed about pending legislation</a:t>
            </a:r>
          </a:p>
          <a:p>
            <a:r>
              <a:rPr lang="en-US" u="sng" dirty="0" smtClean="0"/>
              <a:t>Caseworkers</a:t>
            </a:r>
            <a:r>
              <a:rPr lang="en-US" dirty="0" smtClean="0"/>
              <a:t>: Take care of dealing with constituents (social security, NIMBY issues, etc.)</a:t>
            </a:r>
          </a:p>
          <a:p>
            <a:r>
              <a:rPr lang="en-US" u="sng" dirty="0" smtClean="0"/>
              <a:t>Congressional Budget Office (CBO)</a:t>
            </a:r>
            <a:r>
              <a:rPr lang="en-US" dirty="0" smtClean="0"/>
              <a:t>: Studies the President’s budget &amp; does counter studies to use for and against him</a:t>
            </a:r>
          </a:p>
          <a:p>
            <a:r>
              <a:rPr lang="en-US" u="sng" dirty="0" smtClean="0"/>
              <a:t>General Accounting Office (GAO)</a:t>
            </a:r>
            <a:r>
              <a:rPr lang="en-US" dirty="0" smtClean="0"/>
              <a:t>: keeps track of congressional spending, reviews finances</a:t>
            </a:r>
          </a:p>
          <a:p>
            <a:r>
              <a:rPr lang="en-US" u="sng" dirty="0" smtClean="0"/>
              <a:t>General Procurement Office (GPO)</a:t>
            </a:r>
            <a:r>
              <a:rPr lang="en-US" dirty="0" smtClean="0"/>
              <a:t>: Prints everything, congressional records, bills,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Bill Becomes a Law: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bill is introduced by dropping it into the “hopper”</a:t>
            </a:r>
          </a:p>
          <a:p>
            <a:pPr lvl="1"/>
            <a:r>
              <a:rPr lang="en-US" dirty="0" smtClean="0"/>
              <a:t>This can only be done by a member of congress</a:t>
            </a:r>
          </a:p>
          <a:p>
            <a:r>
              <a:rPr lang="en-US" u="sng" dirty="0" smtClean="0"/>
              <a:t>Concurrent Resolutions</a:t>
            </a:r>
            <a:r>
              <a:rPr lang="en-US" dirty="0" smtClean="0"/>
              <a:t>: Do not have the force of law, are just used to make a statement</a:t>
            </a:r>
          </a:p>
          <a:p>
            <a:r>
              <a:rPr lang="en-US" u="sng" dirty="0" smtClean="0"/>
              <a:t>Joint Resolutions</a:t>
            </a:r>
            <a:r>
              <a:rPr lang="en-US" dirty="0" smtClean="0"/>
              <a:t>: Have the force of law and require the President’s approval</a:t>
            </a:r>
          </a:p>
          <a:p>
            <a:r>
              <a:rPr lang="en-US">
                <a:hlinkClick r:id="rId2"/>
              </a:rPr>
              <a:t>https://</a:t>
            </a:r>
            <a:r>
              <a:rPr lang="en-US" smtClean="0">
                <a:hlinkClick r:id="rId2"/>
              </a:rPr>
              <a:t>www.youtube.com/watch?v=tyeJ55o3El0</a:t>
            </a:r>
            <a:endParaRPr lang="en-US" smtClean="0"/>
          </a:p>
          <a:p>
            <a:endParaRPr lang="en-US" dirty="0"/>
          </a:p>
        </p:txBody>
      </p:sp>
      <p:pic>
        <p:nvPicPr>
          <p:cNvPr id="7" name="Content Placeholder 6" descr="13th-amendment-l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96154" y="1920875"/>
            <a:ext cx="3542691" cy="44338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620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The Congress</vt:lpstr>
      <vt:lpstr>Members of Congress:</vt:lpstr>
      <vt:lpstr>Members of Congress:</vt:lpstr>
      <vt:lpstr>PowerPoint Presentation</vt:lpstr>
      <vt:lpstr>PowerPoint Presentation</vt:lpstr>
      <vt:lpstr>Congressional Staff:</vt:lpstr>
      <vt:lpstr>PowerPoint Presentation</vt:lpstr>
      <vt:lpstr>Congressional Staff:</vt:lpstr>
      <vt:lpstr>How a Bill Becomes a Law:</vt:lpstr>
      <vt:lpstr>How a Bill Becomes a Law:</vt:lpstr>
      <vt:lpstr>How a Bill Becomes a Law:</vt:lpstr>
      <vt:lpstr>How a Bill Becomes a Law: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Congress</dc:title>
  <dc:creator>Dojo</dc:creator>
  <cp:lastModifiedBy>win7</cp:lastModifiedBy>
  <cp:revision>19</cp:revision>
  <dcterms:created xsi:type="dcterms:W3CDTF">2009-11-10T19:19:42Z</dcterms:created>
  <dcterms:modified xsi:type="dcterms:W3CDTF">2013-04-10T22:55:53Z</dcterms:modified>
</cp:coreProperties>
</file>