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9" r:id="rId3"/>
    <p:sldId id="257" r:id="rId4"/>
    <p:sldId id="260" r:id="rId5"/>
    <p:sldId id="259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72" y="1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46C13-4082-4F2C-B745-9F078AA8F110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24BCB-F448-4876-99E3-E8E889FCB9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46C13-4082-4F2C-B745-9F078AA8F110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24BCB-F448-4876-99E3-E8E889FCB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46C13-4082-4F2C-B745-9F078AA8F110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24BCB-F448-4876-99E3-E8E889FCB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46C13-4082-4F2C-B745-9F078AA8F110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24BCB-F448-4876-99E3-E8E889FCB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46C13-4082-4F2C-B745-9F078AA8F110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24BCB-F448-4876-99E3-E8E889FCB9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46C13-4082-4F2C-B745-9F078AA8F110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24BCB-F448-4876-99E3-E8E889FCB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46C13-4082-4F2C-B745-9F078AA8F110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24BCB-F448-4876-99E3-E8E889FCB9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46C13-4082-4F2C-B745-9F078AA8F110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24BCB-F448-4876-99E3-E8E889FCB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46C13-4082-4F2C-B745-9F078AA8F110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24BCB-F448-4876-99E3-E8E889FCB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46C13-4082-4F2C-B745-9F078AA8F110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24BCB-F448-4876-99E3-E8E889FCB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4C46C13-4082-4F2C-B745-9F078AA8F110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8C24BCB-F448-4876-99E3-E8E889FCB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C46C13-4082-4F2C-B745-9F078AA8F110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8C24BCB-F448-4876-99E3-E8E889FCB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7xjIK3rkX6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-XjloOKl60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4KopNWohK_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aOKNK0yoD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xi6SN2d51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533400"/>
          </a:xfrm>
        </p:spPr>
        <p:txBody>
          <a:bodyPr/>
          <a:lstStyle/>
          <a:p>
            <a:r>
              <a:rPr lang="en-US" sz="2400" dirty="0" smtClean="0"/>
              <a:t>Chapter 11 Section 1 The Rise of Radicalism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458200" cy="5715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After the end of WWI,  and the success of the Russian revolution comes a growing radicalism bombing s and violence in the US </a:t>
            </a:r>
          </a:p>
          <a:p>
            <a:r>
              <a:rPr lang="en-US" sz="2000" dirty="0" smtClean="0"/>
              <a:t>Hatred of Germans turns to hatred of commies and immigrants and </a:t>
            </a:r>
            <a:r>
              <a:rPr lang="en-US" sz="2000" dirty="0" smtClean="0">
                <a:solidFill>
                  <a:srgbClr val="FF0000"/>
                </a:solidFill>
              </a:rPr>
              <a:t>anarchists</a:t>
            </a:r>
            <a:r>
              <a:rPr lang="en-US" sz="2000" dirty="0" smtClean="0"/>
              <a:t> (people who believe  in no government)</a:t>
            </a:r>
          </a:p>
          <a:p>
            <a:r>
              <a:rPr lang="en-US" sz="2000" dirty="0" smtClean="0"/>
              <a:t>Fear of communism leads the </a:t>
            </a:r>
            <a:r>
              <a:rPr lang="en-US" sz="2000" dirty="0" smtClean="0">
                <a:solidFill>
                  <a:srgbClr val="FF0000"/>
                </a:solidFill>
              </a:rPr>
              <a:t>First Red Scare. </a:t>
            </a:r>
            <a:r>
              <a:rPr lang="en-US" sz="2000" dirty="0" smtClean="0"/>
              <a:t>1919-20 </a:t>
            </a:r>
          </a:p>
          <a:p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www.youtube.com/watch?v=7xjIK3rkX6M</a:t>
            </a:r>
            <a:endParaRPr lang="en-US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Mitchell Palmer  </a:t>
            </a:r>
            <a:r>
              <a:rPr lang="en-US" sz="2000" dirty="0" smtClean="0"/>
              <a:t>Attorney General of the US is pushed into action. He will  arrest and try to deport  thousands of  “anti-</a:t>
            </a:r>
            <a:r>
              <a:rPr lang="en-US" sz="2000" dirty="0" err="1" smtClean="0"/>
              <a:t>american</a:t>
            </a:r>
            <a:r>
              <a:rPr lang="en-US" sz="2000" dirty="0" smtClean="0"/>
              <a:t>”  people.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Palmer Raids</a:t>
            </a:r>
            <a:r>
              <a:rPr lang="en-US" sz="2000" dirty="0" smtClean="0"/>
              <a:t>  abused  peoples rights. While many are for them initially, the tactics will turn people against them, and they will end</a:t>
            </a:r>
          </a:p>
          <a:p>
            <a:r>
              <a:rPr lang="en-US" sz="2000" dirty="0" smtClean="0"/>
              <a:t>Wall Street will be bombed 1920 killing 30  people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4" name="Picture 3" descr="wallstreet091707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4419600"/>
            <a:ext cx="3378200" cy="243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24200" y="5638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Wall Street 1920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07136"/>
          </a:xfrm>
        </p:spPr>
        <p:txBody>
          <a:bodyPr/>
          <a:lstStyle/>
          <a:p>
            <a:r>
              <a:rPr lang="en-US" dirty="0" smtClean="0"/>
              <a:t>……There is a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Marcus Garvey </a:t>
            </a:r>
            <a:r>
              <a:rPr lang="en-US" dirty="0" smtClean="0"/>
              <a:t>will promise to be the savior of blacks with the Back to Africa movement</a:t>
            </a:r>
          </a:p>
          <a:p>
            <a:r>
              <a:rPr lang="en-US" dirty="0" smtClean="0"/>
              <a:t>Self help, black pride he forms the </a:t>
            </a:r>
            <a:r>
              <a:rPr lang="en-US" dirty="0" smtClean="0">
                <a:solidFill>
                  <a:srgbClr val="FF0000"/>
                </a:solidFill>
              </a:rPr>
              <a:t>Universal Negro Improvement Association.</a:t>
            </a:r>
          </a:p>
          <a:p>
            <a:r>
              <a:rPr lang="en-US" dirty="0" smtClean="0"/>
              <a:t>Blacks should move </a:t>
            </a:r>
            <a:r>
              <a:rPr lang="en-US" dirty="0" smtClean="0">
                <a:solidFill>
                  <a:srgbClr val="FF0000"/>
                </a:solidFill>
              </a:rPr>
              <a:t>“Back to Africa” </a:t>
            </a:r>
            <a:r>
              <a:rPr lang="en-US" dirty="0" smtClean="0"/>
              <a:t>and start their own country. </a:t>
            </a:r>
          </a:p>
          <a:p>
            <a:r>
              <a:rPr lang="en-US" dirty="0" smtClean="0"/>
              <a:t>Eventually gets convicted for mail fraud for taking investors money and the expedition falls apart. He was a Great influence on people including Malcolm X’s parents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Marcus Garvey</a:t>
            </a:r>
            <a:endParaRPr lang="en-US" dirty="0"/>
          </a:p>
        </p:txBody>
      </p:sp>
      <p:pic>
        <p:nvPicPr>
          <p:cNvPr id="4" name="Content Placeholder 3" descr="garve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1270000"/>
            <a:ext cx="3657600" cy="4318000"/>
          </a:xfrm>
        </p:spPr>
      </p:pic>
      <p:sp>
        <p:nvSpPr>
          <p:cNvPr id="3" name="Rectangle 2"/>
          <p:cNvSpPr/>
          <p:nvPr/>
        </p:nvSpPr>
        <p:spPr>
          <a:xfrm>
            <a:off x="2266122" y="5715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http</a:t>
            </a:r>
            <a:r>
              <a:rPr lang="en-US">
                <a:hlinkClick r:id="rId3"/>
              </a:rPr>
              <a:t>://</a:t>
            </a:r>
            <a:r>
              <a:rPr lang="en-US" smtClean="0">
                <a:hlinkClick r:id="rId3"/>
              </a:rPr>
              <a:t>www.youtube.com/watch?v=R-XjloOKl60</a:t>
            </a: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30936"/>
          </a:xfrm>
        </p:spPr>
        <p:txBody>
          <a:bodyPr/>
          <a:lstStyle/>
          <a:p>
            <a:pPr algn="ctr"/>
            <a:r>
              <a:rPr lang="en-US" dirty="0" smtClean="0"/>
              <a:t>More Progressivism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18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amendment </a:t>
            </a:r>
            <a:r>
              <a:rPr lang="en-US" dirty="0" smtClean="0"/>
              <a:t>to the constitution will come in 1920. Makes sale of alcohol illegal</a:t>
            </a:r>
          </a:p>
          <a:p>
            <a:r>
              <a:rPr lang="en-US" dirty="0" smtClean="0"/>
              <a:t>Ratified in 1919 but text says it will start one year from the day of registration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Volstead Act 1919 </a:t>
            </a:r>
            <a:r>
              <a:rPr lang="en-US" dirty="0" smtClean="0"/>
              <a:t>sets about the way to enforce the amendment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Suffrage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Progressives want the right to vote for women, thinking they will support their reforms</a:t>
            </a:r>
          </a:p>
          <a:p>
            <a:r>
              <a:rPr lang="en-US" dirty="0" smtClean="0"/>
              <a:t>Women's role in WWI give them a sense of entitlement</a:t>
            </a:r>
          </a:p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amendment passed in 1920 giving universal suffrage</a:t>
            </a:r>
            <a:endParaRPr lang="en-US" dirty="0"/>
          </a:p>
        </p:txBody>
      </p:sp>
      <p:pic>
        <p:nvPicPr>
          <p:cNvPr id="4" name="Picture 3" descr="suffr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4724400"/>
            <a:ext cx="4572000" cy="2133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30936"/>
          </a:xfrm>
        </p:spPr>
        <p:txBody>
          <a:bodyPr/>
          <a:lstStyle/>
          <a:p>
            <a:r>
              <a:rPr lang="en-US" dirty="0" smtClean="0"/>
              <a:t>Decline of progressivism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hostile supreme court will declare many of the progressive laws passed unconstitutional</a:t>
            </a:r>
          </a:p>
          <a:p>
            <a:r>
              <a:rPr lang="en-US" dirty="0" smtClean="0"/>
              <a:t>Many people will lose faith in government to solve problems after the brutality of WWI</a:t>
            </a:r>
          </a:p>
          <a:p>
            <a:r>
              <a:rPr lang="en-US" dirty="0" smtClean="0"/>
              <a:t>Turmoil of post war years  also weaken </a:t>
            </a:r>
            <a:r>
              <a:rPr lang="en-US" smtClean="0"/>
              <a:t>the movement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www.youtube.com/watch?v=4KopNWohK_M</a:t>
            </a:r>
            <a:r>
              <a:rPr lang="en-US" dirty="0" smtClean="0"/>
              <a:t> wall street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47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1752600"/>
          </a:xfrm>
        </p:spPr>
        <p:txBody>
          <a:bodyPr/>
          <a:lstStyle/>
          <a:p>
            <a:r>
              <a:rPr lang="en-US" sz="2400" dirty="0" smtClean="0"/>
              <a:t>1. What popular American icon is represented?</a:t>
            </a:r>
            <a:br>
              <a:rPr lang="en-US" sz="2400" dirty="0" smtClean="0"/>
            </a:br>
            <a:r>
              <a:rPr lang="en-US" sz="2400" dirty="0" smtClean="0"/>
              <a:t>2. What is the symbolism of the cartoon?</a:t>
            </a:r>
            <a:br>
              <a:rPr lang="en-US" sz="2400" dirty="0" smtClean="0"/>
            </a:br>
            <a:r>
              <a:rPr lang="en-US" sz="2400" dirty="0" smtClean="0"/>
              <a:t>3. </a:t>
            </a:r>
            <a:r>
              <a:rPr lang="en-US" sz="2400" cap="all" dirty="0" smtClean="0"/>
              <a:t>What</a:t>
            </a:r>
            <a:r>
              <a:rPr lang="en-US" sz="2400" dirty="0" smtClean="0"/>
              <a:t> court case caused this cartoon to be drawn</a:t>
            </a:r>
            <a:endParaRPr lang="en-US" sz="2400" dirty="0"/>
          </a:p>
        </p:txBody>
      </p:sp>
      <p:pic>
        <p:nvPicPr>
          <p:cNvPr id="4" name="Content Placeholder 3" descr="sacco and vanzett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2133600"/>
            <a:ext cx="4038600" cy="4724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Occupy Wall Street 2011</a:t>
            </a:r>
            <a:endParaRPr lang="en-US" dirty="0"/>
          </a:p>
        </p:txBody>
      </p:sp>
      <p:pic>
        <p:nvPicPr>
          <p:cNvPr id="4" name="Content Placeholder 3" descr="wallstre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2057400"/>
            <a:ext cx="5981700" cy="3981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685800"/>
          </a:xfrm>
        </p:spPr>
        <p:txBody>
          <a:bodyPr/>
          <a:lstStyle/>
          <a:p>
            <a:pPr algn="ctr"/>
            <a:r>
              <a:rPr lang="en-US" dirty="0" smtClean="0"/>
              <a:t>Labor Unrest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772400" cy="5288760"/>
          </a:xfrm>
        </p:spPr>
        <p:txBody>
          <a:bodyPr/>
          <a:lstStyle/>
          <a:p>
            <a:r>
              <a:rPr lang="en-US" dirty="0" smtClean="0"/>
              <a:t>In 1919 there will be over 3,900 labor strikes. coal, steel, police etc.</a:t>
            </a:r>
          </a:p>
          <a:p>
            <a:r>
              <a:rPr lang="en-US" dirty="0" smtClean="0"/>
              <a:t>The business owners and media will portray them as being a red revolution and un-</a:t>
            </a:r>
            <a:r>
              <a:rPr lang="en-US" dirty="0" err="1" smtClean="0"/>
              <a:t>american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There were a few commies in the movement, most wanted better pay </a:t>
            </a:r>
          </a:p>
          <a:p>
            <a:pPr>
              <a:buNone/>
            </a:pPr>
            <a:r>
              <a:rPr lang="en-US" dirty="0" smtClean="0"/>
              <a:t>     and conditions</a:t>
            </a:r>
          </a:p>
          <a:p>
            <a:r>
              <a:rPr lang="en-US" dirty="0" smtClean="0"/>
              <a:t>This will contribute to the </a:t>
            </a:r>
          </a:p>
          <a:p>
            <a:pPr>
              <a:buNone/>
            </a:pPr>
            <a:r>
              <a:rPr lang="en-US" dirty="0" smtClean="0"/>
              <a:t>Fear of the Red scare</a:t>
            </a:r>
            <a:endParaRPr lang="en-US" dirty="0"/>
          </a:p>
        </p:txBody>
      </p:sp>
      <p:pic>
        <p:nvPicPr>
          <p:cNvPr id="5" name="Picture 4" descr="Step_by_step_gree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4038600"/>
            <a:ext cx="32766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554736"/>
          </a:xfrm>
        </p:spPr>
        <p:txBody>
          <a:bodyPr/>
          <a:lstStyle/>
          <a:p>
            <a:pPr algn="ctr"/>
            <a:r>
              <a:rPr lang="en-US" dirty="0" smtClean="0"/>
              <a:t>Into the fire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April 15, 1920 a guard is  robbed shot and killed.</a:t>
            </a:r>
          </a:p>
          <a:p>
            <a:r>
              <a:rPr lang="en-US" dirty="0" smtClean="0"/>
              <a:t>Two Italian anarchist immigrants will be arrested .</a:t>
            </a:r>
          </a:p>
          <a:p>
            <a:r>
              <a:rPr lang="en-US" dirty="0" smtClean="0"/>
              <a:t>In a controversial and flawed trial. The conviction and eventual execution of Nicola </a:t>
            </a:r>
            <a:r>
              <a:rPr lang="en-US" dirty="0" smtClean="0">
                <a:solidFill>
                  <a:srgbClr val="FF0000"/>
                </a:solidFill>
              </a:rPr>
              <a:t>Sacco</a:t>
            </a:r>
            <a:r>
              <a:rPr lang="en-US" dirty="0" smtClean="0"/>
              <a:t> and Bartolommeo </a:t>
            </a:r>
            <a:r>
              <a:rPr lang="en-US" dirty="0" smtClean="0">
                <a:solidFill>
                  <a:srgbClr val="FF0000"/>
                </a:solidFill>
              </a:rPr>
              <a:t>Vanzetti</a:t>
            </a:r>
            <a:r>
              <a:rPr lang="en-US" dirty="0" smtClean="0"/>
              <a:t> will cause demonstrations and riots around the world </a:t>
            </a:r>
          </a:p>
          <a:p>
            <a:pPr>
              <a:buNone/>
            </a:pPr>
            <a:r>
              <a:rPr lang="en-US" dirty="0" smtClean="0"/>
              <a:t>Opinions still vary today but many people feel that Sacco was probably guilty. Vanzetti probably only after the fact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www.youtube.com/watch?v=NaOKNK0yoDo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24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30936"/>
          </a:xfrm>
        </p:spPr>
        <p:txBody>
          <a:bodyPr/>
          <a:lstStyle/>
          <a:p>
            <a:pPr algn="ctr"/>
            <a:r>
              <a:rPr lang="en-US" dirty="0" smtClean="0"/>
              <a:t>The Great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15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Life for many blacks had not changed in the south after the civil war</a:t>
            </a:r>
          </a:p>
          <a:p>
            <a:r>
              <a:rPr lang="en-US" dirty="0" smtClean="0"/>
              <a:t>WWI veterans saw a different way in Europe.</a:t>
            </a:r>
          </a:p>
          <a:p>
            <a:r>
              <a:rPr lang="en-US" dirty="0" smtClean="0"/>
              <a:t>Between 1916 and 1902 over half a million blacks will leave the south and go north</a:t>
            </a:r>
          </a:p>
          <a:p>
            <a:r>
              <a:rPr lang="en-US" dirty="0" smtClean="0"/>
              <a:t>Migration will continue until 1930</a:t>
            </a:r>
          </a:p>
          <a:p>
            <a:r>
              <a:rPr lang="en-US" dirty="0" smtClean="0"/>
              <a:t>Less discrimination</a:t>
            </a:r>
          </a:p>
          <a:p>
            <a:r>
              <a:rPr lang="en-US" dirty="0" smtClean="0"/>
              <a:t>Better pay 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www.youtube.com/watch?v=Cxi6SN2d51w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609600"/>
          </a:xfrm>
        </p:spPr>
        <p:txBody>
          <a:bodyPr/>
          <a:lstStyle/>
          <a:p>
            <a:pPr algn="ctr"/>
            <a:r>
              <a:rPr lang="en-US" dirty="0" smtClean="0"/>
              <a:t>For Every Action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/>
          <a:lstStyle/>
          <a:p>
            <a:r>
              <a:rPr lang="en-US" dirty="0" smtClean="0"/>
              <a:t>Whites don’t like blacks coming in and taking jobs and gaining power</a:t>
            </a:r>
          </a:p>
          <a:p>
            <a:r>
              <a:rPr lang="en-US" dirty="0" smtClean="0"/>
              <a:t>Riots will break out in cities all </a:t>
            </a:r>
          </a:p>
          <a:p>
            <a:pPr>
              <a:buNone/>
            </a:pPr>
            <a:r>
              <a:rPr lang="en-US" dirty="0" smtClean="0"/>
              <a:t>The US </a:t>
            </a:r>
          </a:p>
          <a:p>
            <a:r>
              <a:rPr lang="en-US" dirty="0" smtClean="0"/>
              <a:t>Chicago July 1919 will be the </a:t>
            </a:r>
          </a:p>
          <a:p>
            <a:pPr>
              <a:buNone/>
            </a:pPr>
            <a:r>
              <a:rPr lang="en-US" dirty="0" smtClean="0"/>
              <a:t>Worst 15 white 23 blacks dead</a:t>
            </a:r>
          </a:p>
          <a:p>
            <a:r>
              <a:rPr lang="en-US" dirty="0" smtClean="0"/>
              <a:t>President Wilson will have to </a:t>
            </a:r>
          </a:p>
          <a:p>
            <a:pPr>
              <a:buNone/>
            </a:pPr>
            <a:r>
              <a:rPr lang="en-US" dirty="0" smtClean="0"/>
              <a:t>Call in federal troops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white p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2133600"/>
            <a:ext cx="2057400" cy="2743200"/>
          </a:xfrm>
          <a:prstGeom prst="rect">
            <a:avLst/>
          </a:prstGeom>
        </p:spPr>
      </p:pic>
      <p:pic>
        <p:nvPicPr>
          <p:cNvPr id="5" name="Picture 4" descr="rio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5105400"/>
            <a:ext cx="413385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</TotalTime>
  <Words>576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Metro</vt:lpstr>
      <vt:lpstr>Chapter 11 Section 1 The Rise of Radicalism</vt:lpstr>
      <vt:lpstr>PowerPoint Presentation</vt:lpstr>
      <vt:lpstr>1. What popular American icon is represented? 2. What is the symbolism of the cartoon? 3. What court case caused this cartoon to be drawn</vt:lpstr>
      <vt:lpstr>Occupy Wall Street 2011</vt:lpstr>
      <vt:lpstr>Labor Unrest</vt:lpstr>
      <vt:lpstr>Into the fire</vt:lpstr>
      <vt:lpstr>PowerPoint Presentation</vt:lpstr>
      <vt:lpstr>The Great Migration</vt:lpstr>
      <vt:lpstr>For Every Action …</vt:lpstr>
      <vt:lpstr>……There is a Reaction</vt:lpstr>
      <vt:lpstr>Marcus Garvey</vt:lpstr>
      <vt:lpstr>More Progressivism</vt:lpstr>
      <vt:lpstr>Suffrage</vt:lpstr>
      <vt:lpstr>Decline of progressivism </vt:lpstr>
    </vt:vector>
  </TitlesOfParts>
  <Company>Utica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What popular American icon is represented? 2. What is the symbolism of the cartoon? 3. What court case caused this cartoon to be drawn</dc:title>
  <dc:creator>UCS</dc:creator>
  <cp:lastModifiedBy>win7</cp:lastModifiedBy>
  <cp:revision>58</cp:revision>
  <dcterms:created xsi:type="dcterms:W3CDTF">2011-10-13T16:49:00Z</dcterms:created>
  <dcterms:modified xsi:type="dcterms:W3CDTF">2013-10-25T12:09:32Z</dcterms:modified>
</cp:coreProperties>
</file>