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4" r:id="rId6"/>
    <p:sldId id="265" r:id="rId7"/>
    <p:sldId id="260" r:id="rId8"/>
    <p:sldId id="261" r:id="rId9"/>
    <p:sldId id="268" r:id="rId10"/>
    <p:sldId id="262" r:id="rId11"/>
    <p:sldId id="263" r:id="rId12"/>
    <p:sldId id="266" r:id="rId13"/>
    <p:sldId id="267" r:id="rId14"/>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88A4372-70C3-4DF5-89CB-05C29F6709CA}" type="datetimeFigureOut">
              <a:rPr lang="en-US" smtClean="0"/>
              <a:pPr/>
              <a:t>1/24/2013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E60FBF0-D430-48C8-972C-E65464C2529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8A4372-70C3-4DF5-89CB-05C29F6709CA}"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60FBF0-D430-48C8-972C-E65464C2529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8A4372-70C3-4DF5-89CB-05C29F6709CA}"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60FBF0-D430-48C8-972C-E65464C2529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88A4372-70C3-4DF5-89CB-05C29F6709CA}"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60FBF0-D430-48C8-972C-E65464C2529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88A4372-70C3-4DF5-89CB-05C29F6709CA}" type="datetimeFigureOut">
              <a:rPr lang="en-US" smtClean="0"/>
              <a:pPr/>
              <a:t>1/24/2013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E60FBF0-D430-48C8-972C-E65464C2529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88A4372-70C3-4DF5-89CB-05C29F6709CA}" type="datetimeFigureOut">
              <a:rPr lang="en-US" smtClean="0"/>
              <a:pPr/>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60FBF0-D430-48C8-972C-E65464C2529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88A4372-70C3-4DF5-89CB-05C29F6709CA}" type="datetimeFigureOut">
              <a:rPr lang="en-US" smtClean="0"/>
              <a:pPr/>
              <a:t>1/24/2013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E60FBF0-D430-48C8-972C-E65464C252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88A4372-70C3-4DF5-89CB-05C29F6709CA}" type="datetimeFigureOut">
              <a:rPr lang="en-US" smtClean="0"/>
              <a:pPr/>
              <a:t>1/24/2013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E60FBF0-D430-48C8-972C-E65464C2529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88A4372-70C3-4DF5-89CB-05C29F6709CA}" type="datetimeFigureOut">
              <a:rPr lang="en-US" smtClean="0"/>
              <a:pPr/>
              <a:t>1/24/2013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E60FBF0-D430-48C8-972C-E65464C2529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88A4372-70C3-4DF5-89CB-05C29F6709CA}" type="datetimeFigureOut">
              <a:rPr lang="en-US" smtClean="0"/>
              <a:pPr/>
              <a:t>1/24/2013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E60FBF0-D430-48C8-972C-E65464C2529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88A4372-70C3-4DF5-89CB-05C29F6709CA}" type="datetimeFigureOut">
              <a:rPr lang="en-US" smtClean="0"/>
              <a:pPr/>
              <a:t>1/24/2013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E60FBF0-D430-48C8-972C-E65464C2529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88A4372-70C3-4DF5-89CB-05C29F6709CA}" type="datetimeFigureOut">
              <a:rPr lang="en-US" smtClean="0"/>
              <a:pPr/>
              <a:t>1/24/2013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E60FBF0-D430-48C8-972C-E65464C2529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066799"/>
          </a:xfrm>
        </p:spPr>
        <p:txBody>
          <a:bodyPr>
            <a:normAutofit fontScale="90000"/>
          </a:bodyPr>
          <a:lstStyle/>
          <a:p>
            <a:r>
              <a:rPr lang="en-US" dirty="0" smtClean="0"/>
              <a:t>Origins of the Cold War…</a:t>
            </a:r>
            <a:br>
              <a:rPr lang="en-US" dirty="0" smtClean="0"/>
            </a:br>
            <a:r>
              <a:rPr lang="en-US" dirty="0" smtClean="0"/>
              <a:t>they’re a bunch of commies</a:t>
            </a:r>
            <a:endParaRPr lang="en-US" dirty="0"/>
          </a:p>
        </p:txBody>
      </p:sp>
      <p:sp>
        <p:nvSpPr>
          <p:cNvPr id="3" name="Subtitle 2"/>
          <p:cNvSpPr>
            <a:spLocks noGrp="1"/>
          </p:cNvSpPr>
          <p:nvPr>
            <p:ph type="subTitle" idx="1"/>
          </p:nvPr>
        </p:nvSpPr>
        <p:spPr>
          <a:xfrm>
            <a:off x="685800" y="1752600"/>
            <a:ext cx="7772400" cy="3058711"/>
          </a:xfrm>
        </p:spPr>
        <p:txBody>
          <a:bodyPr/>
          <a:lstStyle/>
          <a:p>
            <a:pPr algn="ctr"/>
            <a:r>
              <a:rPr lang="en-US" dirty="0" smtClean="0"/>
              <a:t>Cold War: bitter state of conflict between the US and USSR no direct warfare. We do it in third </a:t>
            </a:r>
            <a:r>
              <a:rPr lang="en-US" smtClean="0"/>
              <a:t>world countries</a:t>
            </a:r>
            <a:endParaRPr lang="en-US" dirty="0" smtClean="0"/>
          </a:p>
          <a:p>
            <a:pPr algn="ctr"/>
            <a:r>
              <a:rPr lang="en-US" dirty="0" smtClean="0"/>
              <a:t>“Allies” of convenience during the war.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Behind that line lie all the capitals of the ancient states of Central and Eastern Europe. Warsaw, Berlin, Prague, Vienna, Budapest, Belgrade, Bucharest and Sofia, all these famous cities and the populations around them lie in what I must call the Soviet sphere, and </a:t>
            </a:r>
            <a:r>
              <a:rPr lang="en-US" u="sng" dirty="0" smtClean="0">
                <a:solidFill>
                  <a:srgbClr val="FF0000"/>
                </a:solidFill>
              </a:rPr>
              <a:t>all are subject in one form or another, not only to Soviet influence but to a very high and, in many cases, increasing measure of control from Moscow</a:t>
            </a:r>
            <a:endParaRPr lang="en-US" u="sng" dirty="0">
              <a:solidFill>
                <a:srgbClr val="FF0000"/>
              </a:solidFill>
            </a:endParaRPr>
          </a:p>
        </p:txBody>
      </p:sp>
      <p:sp>
        <p:nvSpPr>
          <p:cNvPr id="3" name="Title 2"/>
          <p:cNvSpPr>
            <a:spLocks noGrp="1"/>
          </p:cNvSpPr>
          <p:nvPr>
            <p:ph type="title"/>
          </p:nvPr>
        </p:nvSpPr>
        <p:spPr/>
        <p:txBody>
          <a:bodyPr/>
          <a:lstStyle/>
          <a:p>
            <a:r>
              <a:rPr lang="en-US" dirty="0" smtClean="0"/>
              <a:t>Churchill cont….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Containment policy- Remove any opportunities for the Soviet commie suckers to expand</a:t>
            </a:r>
          </a:p>
          <a:p>
            <a:r>
              <a:rPr lang="en-US" dirty="0" smtClean="0"/>
              <a:t>Greece and Turkey look like they are going to go to the god less commies</a:t>
            </a:r>
          </a:p>
          <a:p>
            <a:r>
              <a:rPr lang="en-US" dirty="0" smtClean="0"/>
              <a:t>Truman Doctrine: US must help all peoples resist commie subjugation $400 million military and economic aid to Greece and Turkey</a:t>
            </a:r>
          </a:p>
          <a:p>
            <a:endParaRPr lang="en-US" dirty="0"/>
          </a:p>
        </p:txBody>
      </p:sp>
      <p:sp>
        <p:nvSpPr>
          <p:cNvPr id="3" name="Title 2"/>
          <p:cNvSpPr>
            <a:spLocks noGrp="1"/>
          </p:cNvSpPr>
          <p:nvPr>
            <p:ph type="title"/>
          </p:nvPr>
        </p:nvSpPr>
        <p:spPr>
          <a:noFill/>
        </p:spPr>
        <p:txBody>
          <a:bodyPr>
            <a:normAutofit fontScale="90000"/>
          </a:bodyPr>
          <a:lstStyle/>
          <a:p>
            <a:r>
              <a:rPr lang="en-US" dirty="0" smtClean="0"/>
              <a:t>Cold War in Full Swing</a:t>
            </a:r>
            <a:br>
              <a:rPr lang="en-US" dirty="0" smtClean="0"/>
            </a:br>
            <a:r>
              <a:rPr lang="en-US" dirty="0" smtClean="0"/>
              <a:t>AKA </a:t>
            </a:r>
            <a:r>
              <a:rPr lang="en-US" sz="3100" dirty="0" smtClean="0">
                <a:solidFill>
                  <a:schemeClr val="accent2"/>
                </a:solidFill>
              </a:rPr>
              <a:t>How to beat the commie buggers</a:t>
            </a:r>
            <a:endParaRPr lang="en-US" sz="3100" dirty="0">
              <a:solidFill>
                <a:schemeClr val="accent2"/>
              </a:solidFill>
            </a:endParaRPr>
          </a:p>
        </p:txBody>
      </p:sp>
      <p:pic>
        <p:nvPicPr>
          <p:cNvPr id="4" name="Picture 3" descr="230px-Harry-truman.jpg"/>
          <p:cNvPicPr>
            <a:picLocks noChangeAspect="1"/>
          </p:cNvPicPr>
          <p:nvPr/>
        </p:nvPicPr>
        <p:blipFill>
          <a:blip r:embed="rId2" cstate="print"/>
          <a:stretch>
            <a:fillRect/>
          </a:stretch>
        </p:blipFill>
        <p:spPr>
          <a:xfrm>
            <a:off x="2590800" y="4937760"/>
            <a:ext cx="1533525" cy="192024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edge">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Marshall Plan: $13 billion in US aid to Europe to spend on US goods.</a:t>
            </a:r>
          </a:p>
          <a:p>
            <a:r>
              <a:rPr lang="en-US" dirty="0" smtClean="0"/>
              <a:t>Many people disliked the idea. Wanted US out of Europe's affairs </a:t>
            </a:r>
          </a:p>
          <a:p>
            <a:r>
              <a:rPr lang="en-US" dirty="0" smtClean="0"/>
              <a:t>The more a country received the slower they recovered. </a:t>
            </a:r>
          </a:p>
          <a:p>
            <a:r>
              <a:rPr lang="en-US" dirty="0" smtClean="0"/>
              <a:t>And the idea wasn’t Marshalls anyways, he was Secretary of State and just then point man</a:t>
            </a:r>
            <a:endParaRPr lang="en-US" dirty="0"/>
          </a:p>
        </p:txBody>
      </p:sp>
      <p:sp>
        <p:nvSpPr>
          <p:cNvPr id="3" name="Title 2"/>
          <p:cNvSpPr>
            <a:spLocks noGrp="1"/>
          </p:cNvSpPr>
          <p:nvPr>
            <p:ph type="title"/>
          </p:nvPr>
        </p:nvSpPr>
        <p:spPr/>
        <p:txBody>
          <a:bodyPr/>
          <a:lstStyle/>
          <a:p>
            <a:r>
              <a:rPr lang="en-US" dirty="0" smtClean="0"/>
              <a:t>Economic Help to the world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smtClean="0"/>
          </a:p>
          <a:p>
            <a:endParaRPr lang="en-US" dirty="0" smtClean="0"/>
          </a:p>
          <a:p>
            <a:pPr>
              <a:buNone/>
            </a:pPr>
            <a:endParaRPr lang="en-US" dirty="0" smtClean="0"/>
          </a:p>
          <a:p>
            <a:r>
              <a:rPr lang="en-US" dirty="0" smtClean="0"/>
              <a:t>Domino theory: if one country falls to communism, then the next will fall and then another like a row of dominoes</a:t>
            </a:r>
          </a:p>
          <a:p>
            <a:endParaRPr lang="en-US" dirty="0"/>
          </a:p>
        </p:txBody>
      </p:sp>
      <p:sp>
        <p:nvSpPr>
          <p:cNvPr id="3" name="Title 2"/>
          <p:cNvSpPr>
            <a:spLocks noGrp="1"/>
          </p:cNvSpPr>
          <p:nvPr>
            <p:ph type="title"/>
          </p:nvPr>
        </p:nvSpPr>
        <p:spPr/>
        <p:txBody>
          <a:bodyPr/>
          <a:lstStyle/>
          <a:p>
            <a:pPr algn="ctr"/>
            <a:r>
              <a:rPr lang="en-US" dirty="0" smtClean="0"/>
              <a:t>Lets play a game</a:t>
            </a:r>
            <a:endParaRPr lang="en-US" dirty="0"/>
          </a:p>
        </p:txBody>
      </p:sp>
      <p:pic>
        <p:nvPicPr>
          <p:cNvPr id="4" name="Picture 3" descr="800px-Domino_Cascade.jpg"/>
          <p:cNvPicPr>
            <a:picLocks noChangeAspect="1"/>
          </p:cNvPicPr>
          <p:nvPr/>
        </p:nvPicPr>
        <p:blipFill>
          <a:blip r:embed="rId2" cstate="print"/>
          <a:stretch>
            <a:fillRect/>
          </a:stretch>
        </p:blipFill>
        <p:spPr>
          <a:xfrm>
            <a:off x="2590800" y="1219200"/>
            <a:ext cx="3777801" cy="20116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iterate type="lt">
                                    <p:tmPct val="10000"/>
                                  </p:iterate>
                                  <p:childTnLst>
                                    <p:set>
                                      <p:cBhvr>
                                        <p:cTn id="11" dur="1" fill="hold">
                                          <p:stCondLst>
                                            <p:cond delay="0"/>
                                          </p:stCondLst>
                                        </p:cTn>
                                        <p:tgtEl>
                                          <p:spTgt spid="2">
                                            <p:txEl>
                                              <p:pRg st="4" end="4"/>
                                            </p:txEl>
                                          </p:spTgt>
                                        </p:tgtEl>
                                        <p:attrNameLst>
                                          <p:attrName>style.visibility</p:attrName>
                                        </p:attrNameLst>
                                      </p:cBhvr>
                                      <p:to>
                                        <p:strVal val="visible"/>
                                      </p:to>
                                    </p:set>
                                    <p:animEffect transition="in" filter="fade">
                                      <p:cBhvr>
                                        <p:cTn id="12" dur="2000"/>
                                        <p:tgtEl>
                                          <p:spTgt spid="2">
                                            <p:txEl>
                                              <p:pRg st="4" end="4"/>
                                            </p:txEl>
                                          </p:spTgt>
                                        </p:tgtEl>
                                      </p:cBhvr>
                                    </p:animEffect>
                                    <p:anim calcmode="lin" valueType="num">
                                      <p:cBhvr>
                                        <p:cTn id="13" dur="2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14" dur="2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Refused to recognize Soviet Union after 1917 revolution. We also invaded them 1918-19</a:t>
            </a:r>
          </a:p>
          <a:p>
            <a:r>
              <a:rPr lang="en-US" dirty="0" smtClean="0"/>
              <a:t>Russians signed Non-Aggression</a:t>
            </a:r>
          </a:p>
          <a:p>
            <a:pPr>
              <a:buNone/>
            </a:pPr>
            <a:r>
              <a:rPr lang="en-US" dirty="0" smtClean="0"/>
              <a:t>Pact with Nazis 1939</a:t>
            </a:r>
          </a:p>
          <a:p>
            <a:r>
              <a:rPr lang="en-US" dirty="0" smtClean="0"/>
              <a:t>Russian refusal to stand by Yalta</a:t>
            </a:r>
          </a:p>
          <a:p>
            <a:pPr>
              <a:buNone/>
            </a:pPr>
            <a:r>
              <a:rPr lang="en-US" dirty="0" smtClean="0"/>
              <a:t>agreement and hold free elections</a:t>
            </a:r>
          </a:p>
          <a:p>
            <a:pPr>
              <a:buNone/>
            </a:pPr>
            <a:r>
              <a:rPr lang="en-US" dirty="0" smtClean="0"/>
              <a:t> in eastern Europe</a:t>
            </a:r>
          </a:p>
          <a:p>
            <a:r>
              <a:rPr lang="en-US" dirty="0" smtClean="0"/>
              <a:t>Allied delay in opening second </a:t>
            </a:r>
          </a:p>
          <a:p>
            <a:pPr>
              <a:buNone/>
            </a:pPr>
            <a:r>
              <a:rPr lang="en-US" dirty="0" smtClean="0"/>
              <a:t>front</a:t>
            </a:r>
            <a:endParaRPr lang="en-US" dirty="0"/>
          </a:p>
        </p:txBody>
      </p:sp>
      <p:sp>
        <p:nvSpPr>
          <p:cNvPr id="3" name="Title 2"/>
          <p:cNvSpPr>
            <a:spLocks noGrp="1"/>
          </p:cNvSpPr>
          <p:nvPr>
            <p:ph type="title"/>
          </p:nvPr>
        </p:nvSpPr>
        <p:spPr/>
        <p:txBody>
          <a:bodyPr>
            <a:normAutofit fontScale="90000"/>
          </a:bodyPr>
          <a:lstStyle/>
          <a:p>
            <a:r>
              <a:rPr lang="en-US" dirty="0" smtClean="0"/>
              <a:t>Reasons we hated each other</a:t>
            </a:r>
            <a:br>
              <a:rPr lang="en-US" dirty="0" smtClean="0"/>
            </a:br>
            <a:r>
              <a:rPr lang="en-US" dirty="0" smtClean="0"/>
              <a:t>Practical</a:t>
            </a:r>
            <a:endParaRPr lang="en-US" dirty="0"/>
          </a:p>
        </p:txBody>
      </p:sp>
      <p:pic>
        <p:nvPicPr>
          <p:cNvPr id="4" name="Picture 3" descr="300px-LHPolarBear3.jpg"/>
          <p:cNvPicPr>
            <a:picLocks noChangeAspect="1"/>
          </p:cNvPicPr>
          <p:nvPr/>
        </p:nvPicPr>
        <p:blipFill>
          <a:blip r:embed="rId2" cstate="print"/>
          <a:stretch>
            <a:fillRect/>
          </a:stretch>
        </p:blipFill>
        <p:spPr>
          <a:xfrm>
            <a:off x="6553200" y="2438400"/>
            <a:ext cx="2301145" cy="3474720"/>
          </a:xfrm>
          <a:prstGeom prst="rect">
            <a:avLst/>
          </a:prstGeom>
        </p:spPr>
      </p:pic>
      <p:sp>
        <p:nvSpPr>
          <p:cNvPr id="5" name="TextBox 4"/>
          <p:cNvSpPr txBox="1"/>
          <p:nvPr/>
        </p:nvSpPr>
        <p:spPr>
          <a:xfrm>
            <a:off x="6400800" y="5334000"/>
            <a:ext cx="2162772" cy="369332"/>
          </a:xfrm>
          <a:prstGeom prst="rect">
            <a:avLst/>
          </a:prstGeom>
          <a:noFill/>
        </p:spPr>
        <p:txBody>
          <a:bodyPr wrap="none" rtlCol="0">
            <a:spAutoFit/>
          </a:bodyPr>
          <a:lstStyle/>
          <a:p>
            <a:r>
              <a:rPr lang="en-US" sz="900" dirty="0" smtClean="0">
                <a:solidFill>
                  <a:schemeClr val="bg1"/>
                </a:solidFill>
              </a:rPr>
              <a:t>Monument White Chapel Cemetery </a:t>
            </a:r>
          </a:p>
          <a:p>
            <a:r>
              <a:rPr lang="en-US" sz="900" dirty="0" smtClean="0">
                <a:solidFill>
                  <a:schemeClr val="bg1"/>
                </a:solidFill>
              </a:rPr>
              <a:t>Troy Mi.</a:t>
            </a:r>
            <a:endParaRPr lang="en-US" sz="9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linds(horizontal)">
                                      <p:cBhvr>
                                        <p:cTn id="15" dur="500"/>
                                        <p:tgtEl>
                                          <p:spTgt spid="2">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Effect transition="in" filter="blinds(horizontal)">
                                      <p:cBhvr>
                                        <p:cTn id="20" dur="500"/>
                                        <p:tgtEl>
                                          <p:spTgt spid="2">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linds(horizontal)">
                                      <p:cBhvr>
                                        <p:cTn id="23" dur="500"/>
                                        <p:tgtEl>
                                          <p:spTgt spid="2">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blinds(horizontal)">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blinds(horizontal)">
                                      <p:cBhvr>
                                        <p:cTn id="31" dur="500"/>
                                        <p:tgtEl>
                                          <p:spTgt spid="2">
                                            <p:txEl>
                                              <p:pRg st="6" end="6"/>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2">
                                            <p:txEl>
                                              <p:pRg st="7" end="7"/>
                                            </p:txEl>
                                          </p:spTgt>
                                        </p:tgtEl>
                                        <p:attrNameLst>
                                          <p:attrName>style.visibility</p:attrName>
                                        </p:attrNameLst>
                                      </p:cBhvr>
                                      <p:to>
                                        <p:strVal val="visible"/>
                                      </p:to>
                                    </p:set>
                                    <p:animEffect transition="in" filter="blinds(horizontal)">
                                      <p:cBhvr>
                                        <p:cTn id="34" dur="500"/>
                                        <p:tgtEl>
                                          <p:spTgt spid="2">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blinds(horizontal)">
                                      <p:cBhvr>
                                        <p:cTn id="3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Soviets will lose over 20 million people </a:t>
            </a:r>
          </a:p>
          <a:p>
            <a:r>
              <a:rPr lang="en-US" dirty="0" smtClean="0"/>
              <a:t>US kept atom bomb from soviets</a:t>
            </a:r>
            <a:endParaRPr lang="en-US" dirty="0"/>
          </a:p>
        </p:txBody>
      </p:sp>
      <p:sp>
        <p:nvSpPr>
          <p:cNvPr id="3" name="Title 2"/>
          <p:cNvSpPr>
            <a:spLocks noGrp="1"/>
          </p:cNvSpPr>
          <p:nvPr>
            <p:ph type="title"/>
          </p:nvPr>
        </p:nvSpPr>
        <p:spPr/>
        <p:txBody>
          <a:bodyPr/>
          <a:lstStyle/>
          <a:p>
            <a:r>
              <a:rPr lang="en-US" dirty="0" smtClean="0"/>
              <a:t>Practical continued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in)">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We wanted free markets, capitalism and profit </a:t>
            </a:r>
          </a:p>
          <a:p>
            <a:r>
              <a:rPr lang="en-US" dirty="0" smtClean="0"/>
              <a:t>Soviets are commies. Believe in no profit. No private property</a:t>
            </a:r>
          </a:p>
          <a:p>
            <a:r>
              <a:rPr lang="en-US" dirty="0" smtClean="0"/>
              <a:t>Commies are atheist</a:t>
            </a:r>
          </a:p>
          <a:p>
            <a:r>
              <a:rPr lang="en-US" dirty="0" smtClean="0"/>
              <a:t>Hence the under god in Pledge of allegiance</a:t>
            </a:r>
          </a:p>
          <a:p>
            <a:endParaRPr lang="en-US" dirty="0" smtClean="0"/>
          </a:p>
          <a:p>
            <a:r>
              <a:rPr lang="en-US" dirty="0" smtClean="0"/>
              <a:t>The most murderous  </a:t>
            </a:r>
          </a:p>
          <a:p>
            <a:pPr>
              <a:buNone/>
            </a:pPr>
            <a:r>
              <a:rPr lang="en-US" dirty="0" smtClean="0"/>
              <a:t>   Man in history</a:t>
            </a:r>
          </a:p>
          <a:p>
            <a:pPr>
              <a:buNone/>
            </a:pPr>
            <a:r>
              <a:rPr lang="en-US" dirty="0" smtClean="0"/>
              <a:t>   Joseph Stalin</a:t>
            </a:r>
          </a:p>
          <a:p>
            <a:endParaRPr lang="en-US" dirty="0"/>
          </a:p>
        </p:txBody>
      </p:sp>
      <p:sp>
        <p:nvSpPr>
          <p:cNvPr id="3" name="Title 2"/>
          <p:cNvSpPr>
            <a:spLocks noGrp="1"/>
          </p:cNvSpPr>
          <p:nvPr>
            <p:ph type="title"/>
          </p:nvPr>
        </p:nvSpPr>
        <p:spPr/>
        <p:txBody>
          <a:bodyPr>
            <a:normAutofit fontScale="90000"/>
          </a:bodyPr>
          <a:lstStyle/>
          <a:p>
            <a:r>
              <a:rPr lang="en-US" dirty="0" smtClean="0"/>
              <a:t>Philosophical reasons. How we viewed the world differently </a:t>
            </a:r>
            <a:endParaRPr lang="en-US" dirty="0"/>
          </a:p>
        </p:txBody>
      </p:sp>
      <p:pic>
        <p:nvPicPr>
          <p:cNvPr id="4" name="Picture 3" descr="stalin1.jpg"/>
          <p:cNvPicPr>
            <a:picLocks noChangeAspect="1"/>
          </p:cNvPicPr>
          <p:nvPr/>
        </p:nvPicPr>
        <p:blipFill>
          <a:blip r:embed="rId2" cstate="print"/>
          <a:stretch>
            <a:fillRect/>
          </a:stretch>
        </p:blipFill>
        <p:spPr>
          <a:xfrm>
            <a:off x="6477000" y="3962400"/>
            <a:ext cx="2096977" cy="2468880"/>
          </a:xfrm>
          <a:prstGeom prst="rect">
            <a:avLst/>
          </a:prstGeom>
        </p:spPr>
      </p:pic>
      <p:cxnSp>
        <p:nvCxnSpPr>
          <p:cNvPr id="6" name="Straight Arrow Connector 5"/>
          <p:cNvCxnSpPr/>
          <p:nvPr/>
        </p:nvCxnSpPr>
        <p:spPr>
          <a:xfrm>
            <a:off x="4495800" y="4495800"/>
            <a:ext cx="1676400" cy="0"/>
          </a:xfrm>
          <a:prstGeom prst="straightConnector1">
            <a:avLst/>
          </a:prstGeom>
          <a:ln w="4445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amond(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amond(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4"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 from="(-#ppt_w/2)" to="(#ppt_x)" calcmode="lin" valueType="num">
                                      <p:cBhvr>
                                        <p:cTn id="27" dur="600" fill="hold">
                                          <p:stCondLst>
                                            <p:cond delay="0"/>
                                          </p:stCondLst>
                                        </p:cTn>
                                        <p:tgtEl>
                                          <p:spTgt spid="2">
                                            <p:txEl>
                                              <p:pRg st="5" end="5"/>
                                            </p:txEl>
                                          </p:spTgt>
                                        </p:tgtEl>
                                        <p:attrNameLst>
                                          <p:attrName>ppt_x</p:attrName>
                                        </p:attrNameLst>
                                      </p:cBhvr>
                                    </p:anim>
                                    <p:anim from="0" to="-1.0" calcmode="lin" valueType="num">
                                      <p:cBhvr>
                                        <p:cTn id="28" dur="200" decel="50000" autoRev="1" fill="hold">
                                          <p:stCondLst>
                                            <p:cond delay="600"/>
                                          </p:stCondLst>
                                        </p:cTn>
                                        <p:tgtEl>
                                          <p:spTgt spid="2">
                                            <p:txEl>
                                              <p:pRg st="5" end="5"/>
                                            </p:txEl>
                                          </p:spTgt>
                                        </p:tgtEl>
                                        <p:attrNameLst>
                                          <p:attrName>xshear</p:attrName>
                                        </p:attrNameLst>
                                      </p:cBhvr>
                                    </p:anim>
                                    <p:animScale>
                                      <p:cBhvr>
                                        <p:cTn id="29" dur="200" decel="100000" autoRev="1" fill="hold">
                                          <p:stCondLst>
                                            <p:cond delay="600"/>
                                          </p:stCondLst>
                                        </p:cTn>
                                        <p:tgtEl>
                                          <p:spTgt spid="2">
                                            <p:txEl>
                                              <p:pRg st="5" end="5"/>
                                            </p:txEl>
                                          </p:spTgt>
                                        </p:tgtEl>
                                      </p:cBhvr>
                                      <p:from x="100000" y="100000"/>
                                      <p:to x="80000" y="100000"/>
                                    </p:animScale>
                                    <p:anim by="(#ppt_h/3+#ppt_w*0.1)" calcmode="lin" valueType="num">
                                      <p:cBhvr additive="sum">
                                        <p:cTn id="30" dur="200" decel="100000" autoRev="1" fill="hold">
                                          <p:stCondLst>
                                            <p:cond delay="600"/>
                                          </p:stCondLst>
                                        </p:cTn>
                                        <p:tgtEl>
                                          <p:spTgt spid="2">
                                            <p:txEl>
                                              <p:pRg st="5" end="5"/>
                                            </p:txEl>
                                          </p:spTgt>
                                        </p:tgtEl>
                                        <p:attrNameLst>
                                          <p:attrName>ppt_x</p:attrName>
                                        </p:attrNameLst>
                                      </p:cBhvr>
                                    </p:anim>
                                  </p:childTnLst>
                                </p:cTn>
                              </p:par>
                              <p:par>
                                <p:cTn id="31" presetID="34" presetClass="entr" presetSubtype="0" fill="hold"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from="(-#ppt_w/2)" to="(#ppt_x)" calcmode="lin" valueType="num">
                                      <p:cBhvr>
                                        <p:cTn id="33" dur="600" fill="hold">
                                          <p:stCondLst>
                                            <p:cond delay="0"/>
                                          </p:stCondLst>
                                        </p:cTn>
                                        <p:tgtEl>
                                          <p:spTgt spid="2">
                                            <p:txEl>
                                              <p:pRg st="6" end="6"/>
                                            </p:txEl>
                                          </p:spTgt>
                                        </p:tgtEl>
                                        <p:attrNameLst>
                                          <p:attrName>ppt_x</p:attrName>
                                        </p:attrNameLst>
                                      </p:cBhvr>
                                    </p:anim>
                                    <p:anim from="0" to="-1.0" calcmode="lin" valueType="num">
                                      <p:cBhvr>
                                        <p:cTn id="34" dur="200" decel="50000" autoRev="1" fill="hold">
                                          <p:stCondLst>
                                            <p:cond delay="600"/>
                                          </p:stCondLst>
                                        </p:cTn>
                                        <p:tgtEl>
                                          <p:spTgt spid="2">
                                            <p:txEl>
                                              <p:pRg st="6" end="6"/>
                                            </p:txEl>
                                          </p:spTgt>
                                        </p:tgtEl>
                                        <p:attrNameLst>
                                          <p:attrName>xshear</p:attrName>
                                        </p:attrNameLst>
                                      </p:cBhvr>
                                    </p:anim>
                                    <p:animScale>
                                      <p:cBhvr>
                                        <p:cTn id="35" dur="200" decel="100000" autoRev="1" fill="hold">
                                          <p:stCondLst>
                                            <p:cond delay="600"/>
                                          </p:stCondLst>
                                        </p:cTn>
                                        <p:tgtEl>
                                          <p:spTgt spid="2">
                                            <p:txEl>
                                              <p:pRg st="6" end="6"/>
                                            </p:txEl>
                                          </p:spTgt>
                                        </p:tgtEl>
                                      </p:cBhvr>
                                      <p:from x="100000" y="100000"/>
                                      <p:to x="80000" y="100000"/>
                                    </p:animScale>
                                    <p:anim by="(#ppt_h/3+#ppt_w*0.1)" calcmode="lin" valueType="num">
                                      <p:cBhvr additive="sum">
                                        <p:cTn id="36" dur="200" decel="100000" autoRev="1" fill="hold">
                                          <p:stCondLst>
                                            <p:cond delay="600"/>
                                          </p:stCondLst>
                                        </p:cTn>
                                        <p:tgtEl>
                                          <p:spTgt spid="2">
                                            <p:txEl>
                                              <p:pRg st="6" end="6"/>
                                            </p:txEl>
                                          </p:spTgt>
                                        </p:tgtEl>
                                        <p:attrNameLst>
                                          <p:attrName>ppt_x</p:attrName>
                                        </p:attrNameLst>
                                      </p:cBhvr>
                                    </p:anim>
                                  </p:childTnLst>
                                </p:cTn>
                              </p:par>
                              <p:par>
                                <p:cTn id="37" presetID="34" presetClass="entr" presetSubtype="0"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from="(-#ppt_w/2)" to="(#ppt_x)" calcmode="lin" valueType="num">
                                      <p:cBhvr>
                                        <p:cTn id="39" dur="600" fill="hold">
                                          <p:stCondLst>
                                            <p:cond delay="0"/>
                                          </p:stCondLst>
                                        </p:cTn>
                                        <p:tgtEl>
                                          <p:spTgt spid="2">
                                            <p:txEl>
                                              <p:pRg st="7" end="7"/>
                                            </p:txEl>
                                          </p:spTgt>
                                        </p:tgtEl>
                                        <p:attrNameLst>
                                          <p:attrName>ppt_x</p:attrName>
                                        </p:attrNameLst>
                                      </p:cBhvr>
                                    </p:anim>
                                    <p:anim from="0" to="-1.0" calcmode="lin" valueType="num">
                                      <p:cBhvr>
                                        <p:cTn id="40" dur="200" decel="50000" autoRev="1" fill="hold">
                                          <p:stCondLst>
                                            <p:cond delay="600"/>
                                          </p:stCondLst>
                                        </p:cTn>
                                        <p:tgtEl>
                                          <p:spTgt spid="2">
                                            <p:txEl>
                                              <p:pRg st="7" end="7"/>
                                            </p:txEl>
                                          </p:spTgt>
                                        </p:tgtEl>
                                        <p:attrNameLst>
                                          <p:attrName>xshear</p:attrName>
                                        </p:attrNameLst>
                                      </p:cBhvr>
                                    </p:anim>
                                    <p:animScale>
                                      <p:cBhvr>
                                        <p:cTn id="41" dur="200" decel="100000" autoRev="1" fill="hold">
                                          <p:stCondLst>
                                            <p:cond delay="600"/>
                                          </p:stCondLst>
                                        </p:cTn>
                                        <p:tgtEl>
                                          <p:spTgt spid="2">
                                            <p:txEl>
                                              <p:pRg st="7" end="7"/>
                                            </p:txEl>
                                          </p:spTgt>
                                        </p:tgtEl>
                                      </p:cBhvr>
                                      <p:from x="100000" y="100000"/>
                                      <p:to x="80000" y="100000"/>
                                    </p:animScale>
                                    <p:anim by="(#ppt_h/3+#ppt_w*0.1)" calcmode="lin" valueType="num">
                                      <p:cBhvr additive="sum">
                                        <p:cTn id="42" dur="200" decel="100000" autoRev="1" fill="hold">
                                          <p:stCondLst>
                                            <p:cond delay="600"/>
                                          </p:stCondLst>
                                        </p:cTn>
                                        <p:tgtEl>
                                          <p:spTgt spid="2">
                                            <p:txEl>
                                              <p:pRg st="7" end="7"/>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dissolve">
                                      <p:cBhvr>
                                        <p:cTn id="4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Communism Stinks</a:t>
            </a:r>
            <a:endParaRPr lang="en-US" dirty="0"/>
          </a:p>
        </p:txBody>
      </p:sp>
      <p:pic>
        <p:nvPicPr>
          <p:cNvPr id="6" name="Content Placeholder 5" descr="Fiat_126p.jpg"/>
          <p:cNvPicPr>
            <a:picLocks noGrp="1" noChangeAspect="1"/>
          </p:cNvPicPr>
          <p:nvPr>
            <p:ph idx="1"/>
          </p:nvPr>
        </p:nvPicPr>
        <p:blipFill>
          <a:blip r:embed="rId2" cstate="print"/>
          <a:stretch>
            <a:fillRect/>
          </a:stretch>
        </p:blipFill>
        <p:spPr>
          <a:xfrm>
            <a:off x="1557371" y="1481138"/>
            <a:ext cx="6029257" cy="4525962"/>
          </a:xfrm>
        </p:spPr>
      </p:pic>
      <p:sp>
        <p:nvSpPr>
          <p:cNvPr id="7" name="TextBox 6"/>
          <p:cNvSpPr txBox="1"/>
          <p:nvPr/>
        </p:nvSpPr>
        <p:spPr>
          <a:xfrm>
            <a:off x="2971800" y="3962400"/>
            <a:ext cx="4724400" cy="369332"/>
          </a:xfrm>
          <a:prstGeom prst="rect">
            <a:avLst/>
          </a:prstGeom>
          <a:noFill/>
        </p:spPr>
        <p:txBody>
          <a:bodyPr wrap="square" rtlCol="0">
            <a:spAutoFit/>
          </a:bodyPr>
          <a:lstStyle/>
          <a:p>
            <a:pPr algn="ctr"/>
            <a:r>
              <a:rPr lang="en-US" dirty="0" smtClean="0">
                <a:solidFill>
                  <a:schemeClr val="bg1"/>
                </a:solidFill>
              </a:rPr>
              <a:t>2 </a:t>
            </a:r>
            <a:r>
              <a:rPr lang="en-US" dirty="0" err="1" smtClean="0">
                <a:solidFill>
                  <a:schemeClr val="bg1"/>
                </a:solidFill>
              </a:rPr>
              <a:t>cyl</a:t>
            </a:r>
            <a:r>
              <a:rPr lang="en-US" dirty="0" smtClean="0">
                <a:solidFill>
                  <a:schemeClr val="bg1"/>
                </a:solidFill>
              </a:rPr>
              <a:t> Fiat 126p</a:t>
            </a:r>
            <a:endParaRPr 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7-eleven_site_corporate_v14_03.jpg"/>
          <p:cNvPicPr>
            <a:picLocks noGrp="1" noChangeAspect="1"/>
          </p:cNvPicPr>
          <p:nvPr>
            <p:ph idx="1"/>
          </p:nvPr>
        </p:nvPicPr>
        <p:blipFill>
          <a:blip r:embed="rId2" cstate="print"/>
          <a:stretch>
            <a:fillRect/>
          </a:stretch>
        </p:blipFill>
        <p:spPr>
          <a:xfrm>
            <a:off x="952500" y="1553369"/>
            <a:ext cx="7239000" cy="4381500"/>
          </a:xfrm>
        </p:spPr>
      </p:pic>
      <p:sp>
        <p:nvSpPr>
          <p:cNvPr id="3" name="Title 2"/>
          <p:cNvSpPr>
            <a:spLocks noGrp="1"/>
          </p:cNvSpPr>
          <p:nvPr>
            <p:ph type="title"/>
          </p:nvPr>
        </p:nvSpPr>
        <p:spPr/>
        <p:txBody>
          <a:bodyPr/>
          <a:lstStyle/>
          <a:p>
            <a:r>
              <a:rPr lang="en-US" dirty="0" smtClean="0"/>
              <a:t>Why America is Great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Germany was divided into four zones </a:t>
            </a:r>
          </a:p>
          <a:p>
            <a:pPr>
              <a:buNone/>
            </a:pPr>
            <a:r>
              <a:rPr lang="en-US" dirty="0" smtClean="0"/>
              <a:t>   of control after war</a:t>
            </a:r>
          </a:p>
          <a:p>
            <a:r>
              <a:rPr lang="en-US" dirty="0" smtClean="0"/>
              <a:t>Same is true of Berlin</a:t>
            </a:r>
          </a:p>
          <a:p>
            <a:endParaRPr lang="en-US" dirty="0" smtClean="0"/>
          </a:p>
          <a:p>
            <a:endParaRPr lang="en-US" dirty="0" smtClean="0"/>
          </a:p>
          <a:p>
            <a:endParaRPr lang="en-US" dirty="0" smtClean="0"/>
          </a:p>
          <a:p>
            <a:r>
              <a:rPr lang="en-US" dirty="0" smtClean="0"/>
              <a:t>The situation continues</a:t>
            </a:r>
          </a:p>
          <a:p>
            <a:pPr>
              <a:buNone/>
            </a:pPr>
            <a:r>
              <a:rPr lang="en-US" dirty="0" smtClean="0"/>
              <a:t>   To deteriorate. Opinions of the USSR dramatically falls in the US.</a:t>
            </a:r>
          </a:p>
          <a:p>
            <a:pPr>
              <a:buNone/>
            </a:pPr>
            <a:endParaRPr lang="en-US" dirty="0"/>
          </a:p>
        </p:txBody>
      </p:sp>
      <p:sp>
        <p:nvSpPr>
          <p:cNvPr id="3" name="Title 2"/>
          <p:cNvSpPr>
            <a:spLocks noGrp="1"/>
          </p:cNvSpPr>
          <p:nvPr>
            <p:ph type="title"/>
          </p:nvPr>
        </p:nvSpPr>
        <p:spPr/>
        <p:txBody>
          <a:bodyPr/>
          <a:lstStyle/>
          <a:p>
            <a:r>
              <a:rPr lang="en-US" dirty="0" smtClean="0"/>
              <a:t>Things Happen</a:t>
            </a:r>
            <a:endParaRPr lang="en-US" dirty="0"/>
          </a:p>
        </p:txBody>
      </p:sp>
      <p:pic>
        <p:nvPicPr>
          <p:cNvPr id="4" name="Picture 3" descr="Division%20of%20Germany.jpg"/>
          <p:cNvPicPr>
            <a:picLocks noChangeAspect="1"/>
          </p:cNvPicPr>
          <p:nvPr/>
        </p:nvPicPr>
        <p:blipFill>
          <a:blip r:embed="rId2" cstate="print"/>
          <a:stretch>
            <a:fillRect/>
          </a:stretch>
        </p:blipFill>
        <p:spPr>
          <a:xfrm>
            <a:off x="7086600" y="990600"/>
            <a:ext cx="1770788" cy="2286000"/>
          </a:xfrm>
          <a:prstGeom prst="rect">
            <a:avLst/>
          </a:prstGeom>
        </p:spPr>
      </p:pic>
      <p:pic>
        <p:nvPicPr>
          <p:cNvPr id="5" name="Picture 4" descr="64948-004-9B94DD4C.gif"/>
          <p:cNvPicPr>
            <a:picLocks noChangeAspect="1"/>
          </p:cNvPicPr>
          <p:nvPr/>
        </p:nvPicPr>
        <p:blipFill>
          <a:blip r:embed="rId3" cstate="print"/>
          <a:stretch>
            <a:fillRect/>
          </a:stretch>
        </p:blipFill>
        <p:spPr>
          <a:xfrm>
            <a:off x="4724400" y="2590800"/>
            <a:ext cx="1932601" cy="15544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additive="base">
                                        <p:cTn id="2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Churchill sees the future. His famous quote.</a:t>
            </a:r>
          </a:p>
          <a:p>
            <a:r>
              <a:rPr lang="en-US" dirty="0" smtClean="0"/>
              <a:t>“From Stettin on the Baltic, to Trieste on the Adriatic, an Iron Curtain has descended across the continent” </a:t>
            </a:r>
          </a:p>
          <a:p>
            <a:endParaRPr lang="en-US" dirty="0"/>
          </a:p>
        </p:txBody>
      </p:sp>
      <p:sp>
        <p:nvSpPr>
          <p:cNvPr id="3" name="Title 2"/>
          <p:cNvSpPr>
            <a:spLocks noGrp="1"/>
          </p:cNvSpPr>
          <p:nvPr>
            <p:ph type="title"/>
          </p:nvPr>
        </p:nvSpPr>
        <p:spPr/>
        <p:txBody>
          <a:bodyPr/>
          <a:lstStyle/>
          <a:p>
            <a:r>
              <a:rPr lang="en-US" dirty="0" smtClean="0"/>
              <a:t>Churchill says it all</a:t>
            </a:r>
            <a:endParaRPr lang="en-US" dirty="0"/>
          </a:p>
        </p:txBody>
      </p:sp>
      <p:pic>
        <p:nvPicPr>
          <p:cNvPr id="4" name="Picture 3" descr="480px-Sir_Winston_S_Churchill.jpg"/>
          <p:cNvPicPr>
            <a:picLocks noChangeAspect="1"/>
          </p:cNvPicPr>
          <p:nvPr/>
        </p:nvPicPr>
        <p:blipFill>
          <a:blip r:embed="rId2" cstate="print"/>
          <a:stretch>
            <a:fillRect/>
          </a:stretch>
        </p:blipFill>
        <p:spPr>
          <a:xfrm>
            <a:off x="5181600" y="2743200"/>
            <a:ext cx="3150791" cy="3931920"/>
          </a:xfrm>
          <a:prstGeom prst="rect">
            <a:avLst/>
          </a:prstGeom>
        </p:spPr>
      </p:pic>
      <p:pic>
        <p:nvPicPr>
          <p:cNvPr id="7" name="Picture 6" descr="ironcurtain.png"/>
          <p:cNvPicPr>
            <a:picLocks noChangeAspect="1"/>
          </p:cNvPicPr>
          <p:nvPr/>
        </p:nvPicPr>
        <p:blipFill>
          <a:blip r:embed="rId3" cstate="print"/>
          <a:stretch>
            <a:fillRect/>
          </a:stretch>
        </p:blipFill>
        <p:spPr>
          <a:xfrm>
            <a:off x="1295400" y="3581400"/>
            <a:ext cx="2381250" cy="30194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LW1059.png"/>
          <p:cNvPicPr>
            <a:picLocks noGrp="1" noChangeAspect="1"/>
          </p:cNvPicPr>
          <p:nvPr>
            <p:ph idx="1"/>
          </p:nvPr>
        </p:nvPicPr>
        <p:blipFill>
          <a:blip r:embed="rId2" cstate="print"/>
          <a:stretch>
            <a:fillRect/>
          </a:stretch>
        </p:blipFill>
        <p:spPr>
          <a:xfrm>
            <a:off x="1676400" y="152400"/>
            <a:ext cx="5929575" cy="6492240"/>
          </a:xfrm>
        </p:spPr>
      </p:pic>
      <p:sp>
        <p:nvSpPr>
          <p:cNvPr id="3" name="Title 2"/>
          <p:cNvSpPr>
            <a:spLocks noGrp="1"/>
          </p:cNvSpPr>
          <p:nvPr>
            <p:ph type="title"/>
          </p:nvPr>
        </p:nvSpPr>
        <p:spPr>
          <a:xfrm flipV="1">
            <a:off x="4876800" y="-46038"/>
            <a:ext cx="3810000" cy="46038"/>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273</TotalTime>
  <Words>467</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Origins of the Cold War… they’re a bunch of commies</vt:lpstr>
      <vt:lpstr>Reasons we hated each other Practical</vt:lpstr>
      <vt:lpstr>Practical continued</vt:lpstr>
      <vt:lpstr>Philosophical reasons. How we viewed the world differently </vt:lpstr>
      <vt:lpstr>Why Communism Stinks</vt:lpstr>
      <vt:lpstr>Why America is Great</vt:lpstr>
      <vt:lpstr>Things Happen</vt:lpstr>
      <vt:lpstr>Churchill says it all</vt:lpstr>
      <vt:lpstr>PowerPoint Presentation</vt:lpstr>
      <vt:lpstr>Churchill cont….</vt:lpstr>
      <vt:lpstr>Cold War in Full Swing AKA How to beat the commie buggers</vt:lpstr>
      <vt:lpstr>Economic Help to the world</vt:lpstr>
      <vt:lpstr>Lets play a game</vt:lpstr>
    </vt:vector>
  </TitlesOfParts>
  <Company>Utica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Origins of the Cold War… they’re a bunch of commies</dc:title>
  <dc:creator>UCS</dc:creator>
  <cp:lastModifiedBy>win7</cp:lastModifiedBy>
  <cp:revision>27</cp:revision>
  <dcterms:created xsi:type="dcterms:W3CDTF">2011-01-20T15:17:15Z</dcterms:created>
  <dcterms:modified xsi:type="dcterms:W3CDTF">2013-01-24T13:14:21Z</dcterms:modified>
</cp:coreProperties>
</file>